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22"/>
  </p:notesMasterIdLst>
  <p:handoutMasterIdLst>
    <p:handoutMasterId r:id="rId23"/>
  </p:handoutMasterIdLst>
  <p:sldIdLst>
    <p:sldId id="1877" r:id="rId6"/>
    <p:sldId id="1899" r:id="rId7"/>
    <p:sldId id="1879" r:id="rId8"/>
    <p:sldId id="1894" r:id="rId9"/>
    <p:sldId id="1900" r:id="rId10"/>
    <p:sldId id="1912" r:id="rId11"/>
    <p:sldId id="1904" r:id="rId12"/>
    <p:sldId id="1902" r:id="rId13"/>
    <p:sldId id="1901" r:id="rId14"/>
    <p:sldId id="1905" r:id="rId15"/>
    <p:sldId id="1906" r:id="rId16"/>
    <p:sldId id="1907" r:id="rId17"/>
    <p:sldId id="1908" r:id="rId18"/>
    <p:sldId id="1909" r:id="rId19"/>
    <p:sldId id="1910" r:id="rId20"/>
    <p:sldId id="1911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894"/>
            <p14:sldId id="1900"/>
            <p14:sldId id="1912"/>
            <p14:sldId id="1904"/>
            <p14:sldId id="1902"/>
            <p14:sldId id="1901"/>
            <p14:sldId id="1905"/>
            <p14:sldId id="1906"/>
            <p14:sldId id="1907"/>
            <p14:sldId id="1908"/>
            <p14:sldId id="1909"/>
            <p14:sldId id="1910"/>
            <p14:sldId id="19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FFFFF"/>
    <a:srgbClr val="0078D4"/>
    <a:srgbClr val="000000"/>
    <a:srgbClr val="1A1A1A"/>
    <a:srgbClr val="107C10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7271" autoAdjust="0"/>
  </p:normalViewPr>
  <p:slideViewPr>
    <p:cSldViewPr snapToGrid="0">
      <p:cViewPr varScale="1">
        <p:scale>
          <a:sx n="164" d="100"/>
          <a:sy n="164" d="100"/>
        </p:scale>
        <p:origin x="2328" y="144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5" d="100"/>
          <a:sy n="125" d="100"/>
        </p:scale>
        <p:origin x="7572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2/10/2019 1:19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ARM Template has an Output section</a:t>
            </a:r>
          </a:p>
          <a:p>
            <a:r>
              <a:rPr lang="en-GB" dirty="0"/>
              <a:t>This can contain any information that is available to the template</a:t>
            </a:r>
          </a:p>
          <a:p>
            <a:pPr lvl="1"/>
            <a:r>
              <a:rPr lang="en-GB" dirty="0"/>
              <a:t>Resource ID’s</a:t>
            </a:r>
          </a:p>
          <a:p>
            <a:pPr lvl="1"/>
            <a:r>
              <a:rPr lang="en-GB" dirty="0"/>
              <a:t>Keys</a:t>
            </a:r>
          </a:p>
          <a:p>
            <a:pPr lvl="1"/>
            <a:r>
              <a:rPr lang="en-GB" dirty="0"/>
              <a:t>Parameters and/or variables</a:t>
            </a:r>
          </a:p>
          <a:p>
            <a:pPr lvl="1"/>
            <a:r>
              <a:rPr lang="en-GB" dirty="0"/>
              <a:t>Whole resources</a:t>
            </a:r>
          </a:p>
          <a:p>
            <a:r>
              <a:rPr lang="en-GB" dirty="0"/>
              <a:t>Output data is passed to the caller:</a:t>
            </a:r>
          </a:p>
          <a:p>
            <a:pPr lvl="1"/>
            <a:r>
              <a:rPr lang="en-GB" dirty="0"/>
              <a:t>PowerShell</a:t>
            </a:r>
          </a:p>
          <a:p>
            <a:pPr lvl="1"/>
            <a:r>
              <a:rPr lang="en-GB" dirty="0"/>
              <a:t>Build Tool</a:t>
            </a:r>
          </a:p>
          <a:p>
            <a:pPr lvl="1"/>
            <a:r>
              <a:rPr lang="en-GB" dirty="0"/>
              <a:t>Another ARM Template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2/10/2019 1:47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90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Calling a template from inside another template</a:t>
            </a:r>
          </a:p>
          <a:p>
            <a:r>
              <a:rPr lang="en-GB" dirty="0"/>
              <a:t>Great for re-use and modularisation</a:t>
            </a:r>
          </a:p>
          <a:p>
            <a:r>
              <a:rPr lang="en-GB" dirty="0"/>
              <a:t>Can be used for primitive conditional logic</a:t>
            </a:r>
          </a:p>
          <a:p>
            <a:r>
              <a:rPr lang="en-GB" dirty="0"/>
              <a:t>Can return output to the calling script</a:t>
            </a:r>
          </a:p>
          <a:p>
            <a:r>
              <a:rPr lang="en-GB" dirty="0"/>
              <a:t>Required for some techniques, including cross subscription deployments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2/10/2019 2:27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0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1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resource-manager/resource-group-template-functions" TargetMode="Externa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05FC-D3A1-4028-AA3B-20F2C3EF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T-Shirt Sizing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7CF2CF-30F7-4EFB-B44A-6803D66D9D61}"/>
              </a:ext>
            </a:extLst>
          </p:cNvPr>
          <p:cNvGrpSpPr/>
          <p:nvPr/>
        </p:nvGrpSpPr>
        <p:grpSpPr>
          <a:xfrm>
            <a:off x="3930239" y="2561285"/>
            <a:ext cx="1905000" cy="1905000"/>
            <a:chOff x="1031612" y="2476500"/>
            <a:chExt cx="1905000" cy="1905000"/>
          </a:xfrm>
        </p:grpSpPr>
        <p:pic>
          <p:nvPicPr>
            <p:cNvPr id="1026" name="Picture 2" descr="Image result for shirt icon">
              <a:extLst>
                <a:ext uri="{FF2B5EF4-FFF2-40B4-BE49-F238E27FC236}">
                  <a16:creationId xmlns:a16="http://schemas.microsoft.com/office/drawing/2014/main" id="{BA5261CA-57B6-458A-9F36-D26D9007F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12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60ED65-8F53-49F9-AF15-53C780838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257" y="3047681"/>
              <a:ext cx="557940" cy="76263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FCB83A-3BED-4348-BE9F-7ACF3A304FB9}"/>
              </a:ext>
            </a:extLst>
          </p:cNvPr>
          <p:cNvGrpSpPr/>
          <p:nvPr/>
        </p:nvGrpSpPr>
        <p:grpSpPr>
          <a:xfrm>
            <a:off x="6344257" y="1258847"/>
            <a:ext cx="3207438" cy="3207438"/>
            <a:chOff x="1031612" y="2476500"/>
            <a:chExt cx="1905000" cy="1905000"/>
          </a:xfrm>
        </p:grpSpPr>
        <p:pic>
          <p:nvPicPr>
            <p:cNvPr id="11" name="Picture 2" descr="Image result for shirt icon">
              <a:extLst>
                <a:ext uri="{FF2B5EF4-FFF2-40B4-BE49-F238E27FC236}">
                  <a16:creationId xmlns:a16="http://schemas.microsoft.com/office/drawing/2014/main" id="{08305551-58C0-4F7F-9189-748468DE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12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D0061F-ED48-4103-97A4-5B2D69D20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257" y="3047681"/>
              <a:ext cx="557940" cy="76263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642B3-DADF-4A2C-A61D-6EF0EBEF087A}"/>
              </a:ext>
            </a:extLst>
          </p:cNvPr>
          <p:cNvGrpSpPr/>
          <p:nvPr/>
        </p:nvGrpSpPr>
        <p:grpSpPr>
          <a:xfrm>
            <a:off x="1688534" y="3218207"/>
            <a:ext cx="1248078" cy="1248078"/>
            <a:chOff x="1031612" y="2476500"/>
            <a:chExt cx="1905000" cy="1905000"/>
          </a:xfrm>
        </p:grpSpPr>
        <p:pic>
          <p:nvPicPr>
            <p:cNvPr id="14" name="Picture 2" descr="Image result for shirt icon">
              <a:extLst>
                <a:ext uri="{FF2B5EF4-FFF2-40B4-BE49-F238E27FC236}">
                  <a16:creationId xmlns:a16="http://schemas.microsoft.com/office/drawing/2014/main" id="{459D16CE-8A80-48B9-88A5-E7C1A26D0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12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E1B440-87C6-4830-903B-66E29611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257" y="3047681"/>
              <a:ext cx="557940" cy="762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6693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ED2D-239F-4A19-A027-BCD655D5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7664C-D123-40E9-BB19-1E9F68E2C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8056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582B-664D-4DDC-9DD9-139AE773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Subscription Level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A0E6A72-7FA1-4919-91C4-A1E804936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360" y="1927023"/>
            <a:ext cx="2336780" cy="23367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E39CC8E-8015-47BA-9E8F-B57BE6036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6817" y="2057461"/>
            <a:ext cx="2898269" cy="224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41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00E6-2E19-40F0-8C20-2962FCC5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External Providers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7BAC5-E2C4-4953-9CD8-CE5A0D958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E06C75"/>
                </a:solidFill>
                <a:latin typeface="Consolas" panose="020B0609020204030204" pitchFamily="49" charset="0"/>
              </a:rPr>
              <a:t>"type"</a:t>
            </a:r>
            <a:r>
              <a:rPr lang="en-GB" b="1" dirty="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GB" b="1" dirty="0" err="1">
                <a:solidFill>
                  <a:srgbClr val="98C379"/>
                </a:solidFill>
                <a:latin typeface="Consolas" panose="020B0609020204030204" pitchFamily="49" charset="0"/>
              </a:rPr>
              <a:t>Microsoft.TerraformOSS</a:t>
            </a:r>
            <a:r>
              <a:rPr lang="en-GB" b="1" dirty="0">
                <a:solidFill>
                  <a:srgbClr val="98C379"/>
                </a:solidFill>
                <a:latin typeface="Consolas" panose="020B0609020204030204" pitchFamily="49" charset="0"/>
              </a:rPr>
              <a:t>/</a:t>
            </a:r>
            <a:r>
              <a:rPr lang="en-GB" b="1" dirty="0" err="1">
                <a:solidFill>
                  <a:srgbClr val="98C379"/>
                </a:solidFill>
                <a:latin typeface="Consolas" panose="020B0609020204030204" pitchFamily="49" charset="0"/>
              </a:rPr>
              <a:t>providerregistrations</a:t>
            </a:r>
            <a:r>
              <a:rPr lang="en-GB" b="1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D56AE-2D3A-4AAE-8A02-8E5A5588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57" y="2303615"/>
            <a:ext cx="8439071" cy="272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231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5013-EA41-4385-9394-6267176C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GB" dirty="0"/>
              <a:t>9. Testing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BE483-D244-4AF0-8F86-44D078B3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87" y="1124935"/>
            <a:ext cx="6409524" cy="5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446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476-0074-4A2A-9068-E53E0E6E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10. Container Jobs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701AFB-FB29-4AA4-987A-3B04D8628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3041" y="2149950"/>
            <a:ext cx="2383373" cy="23833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E0C4A0C-BB51-4E96-81E9-7FEE2C5B6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0596" y="2542750"/>
            <a:ext cx="1772500" cy="1772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4AD4DC6-50C9-45B4-AC6D-72338ACD1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5040" y="2666728"/>
            <a:ext cx="1413340" cy="141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957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E848-93CD-46D7-8EAE-78DD126B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11. 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B1355-750A-48C9-A4FA-2DB64C40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18" y="1167588"/>
            <a:ext cx="9103177" cy="55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658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3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Taking Back Control with Azure Governance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766F-C534-403E-92A1-86AFA261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21D8-BF6C-41C7-92B1-E1097B0BC9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515356"/>
          </a:xfrm>
        </p:spPr>
        <p:txBody>
          <a:bodyPr/>
          <a:lstStyle/>
          <a:p>
            <a:r>
              <a:rPr lang="en-GB" b="1" dirty="0"/>
              <a:t>Numeric</a:t>
            </a:r>
            <a:r>
              <a:rPr lang="en-GB" dirty="0"/>
              <a:t> – add, div, min, max, </a:t>
            </a:r>
            <a:r>
              <a:rPr lang="en-GB" dirty="0" err="1"/>
              <a:t>copyIndex</a:t>
            </a:r>
            <a:endParaRPr lang="en-GB" dirty="0"/>
          </a:p>
          <a:p>
            <a:r>
              <a:rPr lang="en-GB" b="1" dirty="0"/>
              <a:t>String</a:t>
            </a:r>
            <a:r>
              <a:rPr lang="en-GB" dirty="0"/>
              <a:t> – </a:t>
            </a:r>
            <a:r>
              <a:rPr lang="en-GB" dirty="0" err="1"/>
              <a:t>concat</a:t>
            </a:r>
            <a:r>
              <a:rPr lang="en-GB" dirty="0"/>
              <a:t>, contains, split, replace, trim</a:t>
            </a:r>
          </a:p>
          <a:p>
            <a:r>
              <a:rPr lang="en-GB" b="1" dirty="0"/>
              <a:t>Resource</a:t>
            </a:r>
            <a:r>
              <a:rPr lang="en-GB" dirty="0"/>
              <a:t> – List Keys, </a:t>
            </a:r>
            <a:r>
              <a:rPr lang="en-GB" dirty="0" err="1"/>
              <a:t>ResourceGroup</a:t>
            </a:r>
            <a:endParaRPr lang="en-GB" dirty="0"/>
          </a:p>
          <a:p>
            <a:r>
              <a:rPr lang="en-GB" b="1" dirty="0"/>
              <a:t>Deployment</a:t>
            </a:r>
            <a:r>
              <a:rPr lang="en-GB" dirty="0"/>
              <a:t> – Parameters, Variables</a:t>
            </a:r>
          </a:p>
          <a:p>
            <a:r>
              <a:rPr lang="en-GB" b="1" dirty="0"/>
              <a:t>Comparison</a:t>
            </a:r>
            <a:r>
              <a:rPr lang="en-GB" dirty="0"/>
              <a:t> – equals, greater, less</a:t>
            </a:r>
          </a:p>
          <a:p>
            <a:r>
              <a:rPr lang="en-GB" b="1" dirty="0"/>
              <a:t>Logical </a:t>
            </a:r>
            <a:r>
              <a:rPr lang="en-GB" dirty="0"/>
              <a:t>– and, or, not, if</a:t>
            </a:r>
          </a:p>
          <a:p>
            <a:r>
              <a:rPr lang="en-GB" b="1" dirty="0"/>
              <a:t>Array – </a:t>
            </a:r>
            <a:r>
              <a:rPr lang="en-GB" dirty="0" err="1"/>
              <a:t>concat</a:t>
            </a:r>
            <a:r>
              <a:rPr lang="en-GB" dirty="0"/>
              <a:t>, length, range, take, union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https://docs.microsoft.com/en-us/azure/azure-resource-manager/resource-group-template-functions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1729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CAEF-DD1E-466B-926D-F933EB6C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Custom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094C8-AAAF-4884-A282-F35226DAC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6892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2DC4-39F6-4F21-B6AD-4EE31E3F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809EE-C014-463C-8CBB-E1095C397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98582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C813-7D13-4BF9-A3E8-CD86ED68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Nested Templates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421CD5-0BE0-4F26-9520-4EDEF107F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5882" y="1807930"/>
            <a:ext cx="1143486" cy="11434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D8597F-401D-4DAF-8B63-E9DC8D80D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3748" y="3275628"/>
            <a:ext cx="1077479" cy="107747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2E35D8A-9693-4F15-B1D7-B249C9518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4836" y="3275628"/>
            <a:ext cx="1077479" cy="10774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6DE7D41-3C63-4766-A107-660CFAE45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5924" y="3275628"/>
            <a:ext cx="1077479" cy="107747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F4597E-645C-475C-AB4D-E3F8D3263EC2}"/>
              </a:ext>
            </a:extLst>
          </p:cNvPr>
          <p:cNvCxnSpPr/>
          <p:nvPr/>
        </p:nvCxnSpPr>
        <p:spPr>
          <a:xfrm flipH="1">
            <a:off x="3593534" y="2807266"/>
            <a:ext cx="851302" cy="41934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BBF67C-CF82-4968-B5F3-A3C5017C2C57}"/>
              </a:ext>
            </a:extLst>
          </p:cNvPr>
          <p:cNvCxnSpPr/>
          <p:nvPr/>
        </p:nvCxnSpPr>
        <p:spPr>
          <a:xfrm>
            <a:off x="4857386" y="2886378"/>
            <a:ext cx="0" cy="32858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31EBEC-7476-48B6-B8DA-09AF3E2A467B}"/>
              </a:ext>
            </a:extLst>
          </p:cNvPr>
          <p:cNvCxnSpPr/>
          <p:nvPr/>
        </p:nvCxnSpPr>
        <p:spPr>
          <a:xfrm>
            <a:off x="5719368" y="2871332"/>
            <a:ext cx="506706" cy="355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6840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5C9E-3EE4-4256-92EC-74399015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Nested Templates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27769-5992-4ACD-BB99-E965031D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57" y="1303438"/>
            <a:ext cx="73152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640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schemas.openxmlformats.org/package/2006/metadata/core-properties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708</TotalTime>
  <Words>369</Words>
  <Application>Microsoft Office PowerPoint</Application>
  <PresentationFormat>Widescreen</PresentationFormat>
  <Paragraphs>60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Taking Back Control with Azure Governance</vt:lpstr>
      <vt:lpstr>PowerPoint Presentation</vt:lpstr>
      <vt:lpstr>1. Functions</vt:lpstr>
      <vt:lpstr>2. Custom Functions</vt:lpstr>
      <vt:lpstr>3. Outputs</vt:lpstr>
      <vt:lpstr>4. Nested Templates</vt:lpstr>
      <vt:lpstr>4. Nested Templates</vt:lpstr>
      <vt:lpstr>5. T-Shirt Sizing</vt:lpstr>
      <vt:lpstr>6. Conditions</vt:lpstr>
      <vt:lpstr>7. Subscription Level Deployments</vt:lpstr>
      <vt:lpstr>8. External Providers</vt:lpstr>
      <vt:lpstr>9. Testing </vt:lpstr>
      <vt:lpstr>10. Container Jobs</vt:lpstr>
      <vt:lpstr>11. Visual Studio Code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Sam Cogan</cp:lastModifiedBy>
  <cp:revision>20</cp:revision>
  <dcterms:created xsi:type="dcterms:W3CDTF">2019-02-01T11:38:45Z</dcterms:created>
  <dcterms:modified xsi:type="dcterms:W3CDTF">2019-02-10T15:03:06Z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2019-02-01T20:47:28.6394017Z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2019-02-01T20:47:28.6394017Z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